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2" r:id="rId3"/>
    <p:sldId id="261" r:id="rId4"/>
    <p:sldId id="259" r:id="rId5"/>
    <p:sldId id="257" r:id="rId6"/>
    <p:sldId id="264" r:id="rId7"/>
    <p:sldId id="260" r:id="rId8"/>
    <p:sldId id="263" r:id="rId9"/>
    <p:sldId id="265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6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64261E-AFDA-4CFC-96EF-A77D112B5EB9}" type="datetimeFigureOut">
              <a:rPr lang="cs-CZ" smtClean="0"/>
              <a:pPr/>
              <a:t>22.10.2014</a:t>
            </a:fld>
            <a:endParaRPr lang="cs-CZ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cs-CZ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D58337-6006-4A33-B933-A854BB91851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cs-CZ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A8B5D-D4B8-4F4A-AD79-0B28370C1BFD}" type="datetimeFigureOut">
              <a:rPr lang="cs-CZ" smtClean="0"/>
              <a:pPr/>
              <a:t>22.10.2014</a:t>
            </a:fld>
            <a:endParaRPr lang="cs-CZ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02C5D-22F9-49A5-9CA3-926E29607D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cs-CZ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cs-CZ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A8B5D-D4B8-4F4A-AD79-0B28370C1BFD}" type="datetimeFigureOut">
              <a:rPr lang="cs-CZ" smtClean="0"/>
              <a:pPr/>
              <a:t>22.10.2014</a:t>
            </a:fld>
            <a:endParaRPr lang="cs-CZ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02C5D-22F9-49A5-9CA3-926E29607D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cs-CZ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cs-CZ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A8B5D-D4B8-4F4A-AD79-0B28370C1BFD}" type="datetimeFigureOut">
              <a:rPr lang="cs-CZ" smtClean="0"/>
              <a:pPr/>
              <a:t>22.10.2014</a:t>
            </a:fld>
            <a:endParaRPr lang="cs-CZ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02C5D-22F9-49A5-9CA3-926E29607D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cs-CZ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cs-CZ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A8B5D-D4B8-4F4A-AD79-0B28370C1BFD}" type="datetimeFigureOut">
              <a:rPr lang="cs-CZ" smtClean="0"/>
              <a:pPr/>
              <a:t>22.10.2014</a:t>
            </a:fld>
            <a:endParaRPr lang="cs-CZ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02C5D-22F9-49A5-9CA3-926E29607D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cs-CZ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A8B5D-D4B8-4F4A-AD79-0B28370C1BFD}" type="datetimeFigureOut">
              <a:rPr lang="cs-CZ" smtClean="0"/>
              <a:pPr/>
              <a:t>22.10.2014</a:t>
            </a:fld>
            <a:endParaRPr lang="cs-CZ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02C5D-22F9-49A5-9CA3-926E29607D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cs-CZ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cs-CZ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cs-CZ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A8B5D-D4B8-4F4A-AD79-0B28370C1BFD}" type="datetimeFigureOut">
              <a:rPr lang="cs-CZ" smtClean="0"/>
              <a:pPr/>
              <a:t>22.10.2014</a:t>
            </a:fld>
            <a:endParaRPr lang="cs-CZ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02C5D-22F9-49A5-9CA3-926E29607D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cs-CZ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cs-CZ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cs-CZ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A8B5D-D4B8-4F4A-AD79-0B28370C1BFD}" type="datetimeFigureOut">
              <a:rPr lang="cs-CZ" smtClean="0"/>
              <a:pPr/>
              <a:t>22.10.2014</a:t>
            </a:fld>
            <a:endParaRPr lang="cs-CZ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02C5D-22F9-49A5-9CA3-926E29607D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cs-CZ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A8B5D-D4B8-4F4A-AD79-0B28370C1BFD}" type="datetimeFigureOut">
              <a:rPr lang="cs-CZ" smtClean="0"/>
              <a:pPr/>
              <a:t>22.10.2014</a:t>
            </a:fld>
            <a:endParaRPr lang="cs-CZ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02C5D-22F9-49A5-9CA3-926E29607D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A8B5D-D4B8-4F4A-AD79-0B28370C1BFD}" type="datetimeFigureOut">
              <a:rPr lang="cs-CZ" smtClean="0"/>
              <a:pPr/>
              <a:t>22.10.2014</a:t>
            </a:fld>
            <a:endParaRPr lang="cs-CZ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02C5D-22F9-49A5-9CA3-926E29607D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cs-CZ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cs-CZ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A8B5D-D4B8-4F4A-AD79-0B28370C1BFD}" type="datetimeFigureOut">
              <a:rPr lang="cs-CZ" smtClean="0"/>
              <a:pPr/>
              <a:t>22.10.2014</a:t>
            </a:fld>
            <a:endParaRPr lang="cs-CZ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02C5D-22F9-49A5-9CA3-926E29607D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cs-CZ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A8B5D-D4B8-4F4A-AD79-0B28370C1BFD}" type="datetimeFigureOut">
              <a:rPr lang="cs-CZ" smtClean="0"/>
              <a:pPr/>
              <a:t>22.10.2014</a:t>
            </a:fld>
            <a:endParaRPr lang="cs-CZ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02C5D-22F9-49A5-9CA3-926E29607D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cs-CZ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cs-CZ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6A8B5D-D4B8-4F4A-AD79-0B28370C1BFD}" type="datetimeFigureOut">
              <a:rPr lang="cs-CZ" smtClean="0"/>
              <a:pPr/>
              <a:t>22.10.2014</a:t>
            </a:fld>
            <a:endParaRPr lang="cs-CZ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402C5D-22F9-49A5-9CA3-926E29607D6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42853"/>
            <a:ext cx="7772400" cy="857255"/>
          </a:xfrm>
        </p:spPr>
        <p:txBody>
          <a:bodyPr/>
          <a:lstStyle/>
          <a:p>
            <a:r>
              <a:rPr lang="sk-SK" b="1" dirty="0" smtClean="0">
                <a:solidFill>
                  <a:srgbClr val="C00000"/>
                </a:solidFill>
              </a:rPr>
              <a:t>Prečo človek nemôže lietať?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71472" y="6143644"/>
            <a:ext cx="8429684" cy="714356"/>
          </a:xfrm>
        </p:spPr>
        <p:txBody>
          <a:bodyPr>
            <a:normAutofit/>
          </a:bodyPr>
          <a:lstStyle/>
          <a:p>
            <a:r>
              <a:rPr lang="sk-SK" dirty="0" smtClean="0">
                <a:solidFill>
                  <a:srgbClr val="C00000"/>
                </a:solidFill>
              </a:rPr>
              <a:t>     </a:t>
            </a:r>
            <a:r>
              <a:rPr lang="sk-SK" dirty="0" err="1" smtClean="0">
                <a:solidFill>
                  <a:srgbClr val="C00000"/>
                </a:solidFill>
              </a:rPr>
              <a:t>Oporno</a:t>
            </a:r>
            <a:r>
              <a:rPr lang="sk-SK" dirty="0" smtClean="0">
                <a:solidFill>
                  <a:srgbClr val="C00000"/>
                </a:solidFill>
              </a:rPr>
              <a:t> – pohybová </a:t>
            </a:r>
            <a:r>
              <a:rPr lang="sk-SK" smtClean="0">
                <a:solidFill>
                  <a:srgbClr val="C00000"/>
                </a:solidFill>
              </a:rPr>
              <a:t>sústava                    </a:t>
            </a:r>
            <a:endParaRPr lang="sk-SK" dirty="0" smtClean="0">
              <a:solidFill>
                <a:srgbClr val="C00000"/>
              </a:solidFill>
            </a:endParaRPr>
          </a:p>
        </p:txBody>
      </p:sp>
      <p:sp>
        <p:nvSpPr>
          <p:cNvPr id="1026" name="AutoShape 2" descr="data:image/jpg;base64,/9j/4AAQSkZJRgABAQAAAQABAAD/2wCEAAkGBhAODw8PDg8PEA8PDQ8PEBAPEA8PDxAOFBAVFBUQFBQXHCYfFxkjGRUUHzAgIycpLCwsFR4xNTAqNSYrLCkBCQoKBQUFDQUFDSkYEhgpKSkpKSkpKSkpKSkpKSkpKSkpKSkpKSkpKSkpKSkpKSkpKSkpKSkpKSkpKSkpKSkpKf/AABEIAO0A1QMBIgACEQEDEQH/xAAaAAEAAwEBAQAAAAAAAAAAAAAAAQIEAwUH/8QAPhAAAQMBBAcGBQMEAgEFAQAAAQACESEDEjFBBFFhcYGRoRMiMlKxwQUUctHwQmLhIzOSogbCJBZTc9LxFf/EABQBAQAAAAAAAAAAAAAAAAAAAAD/xAAUEQEAAAAAAAAAAAAAAAAAAAAA/9oADAMBAAIRAxEAPwD7ZZWTbre6PCMhqVuyb5RyCWXhb9I9FdBTsm+UcgnZN8o5BWUoKdk3yjkE7JvlHIK6hBXsm+UcgnZN8reQVlKCnZN8o5BOyb5RyCuiCnZN8reQTsm+Ucgrogp2TfKOQTsm+UcgrqEFeyb5RyCdk3yjkFdEFOyb5RyCdk3yjkFZSgp2TfKOQTsm+UcgrIgr2TfKOQTsm+Ucgrog8nTPjmjWFqbK2LbM3bIhzhR3aOtBFMI7OpNBeFVbSPjmi2ZcHuAuOLXHsrRzQQ0ud3g2CGgG8cG5wtGkfCbG0tG2rmf1W3YeHPa6G3obLSKd51MDnMBcrf8A4/o9oXF9nN9xe4X7QNJLS13dDoAcCQ4RDs5QY/8A1VoYe9rnXWsYH9q6zeLI962aReLYp2D9+UrvZf8AINDeWNbaMm0EsFx4vf1hYQJGItCGkYgmsK1r/wAa0V571iD3CyLz7pbNoatmCR2tpBIkXzEKHf8AGdFJvGzcXQ0Xja2xd3XMcHXr03ps7PvY9wVog7m0s7VlnaWd1zLRgex0YscAQa7CEVvlmWVnZ2Vm0NZZsDGNEw1jQABwAChBqsvC36R6K6pZeFv0j0V0BEUIJREQERQglFClAREQERQglEUIJRQpQERVc8ASTAGJOCCy59u29cnvRMVpv1LHbaYXd1kiaT+p27Vv9Fo0TRbgk+I46hsH5VBoUOcAJJAAxJoFwt9MDaDvO1ZDeclj79q7WRwYzhr6oNllpV98NHdAkk0OyBz5LQuVjYhggbyTmdZVRpjS4NbLpmo8Iga8+CBpWXH2RRpWXH2UoOll4W/SPRWVbLwt+keisglQiICIiAiIglQiIClQiAiIgIira2oaJcaep1BBNo8NBJMALPoloXl7zIFGtGqJJO+vTYs5LrYz4WtzODfu709bP0sNF2zoB+o+onHeeqDVb6SGbXZNGO86gsD3utHDM4howG3+T/C5B84E7TiTz9+q6C1I7re7OTZL3bzieEINLLlj4jeeRgMY1AZDeuNrpTn0EicGtkuPH7KrbMDxODf2jvP4gTHVdBpIbSzZGsuxPueJQWsdBzf3QP0g14nLhzV3aY1ou2YBjVRg458FktLQu8RJrQZTsAxXex0Nzqu7o1fqP29dyDkS+1MeLZgwb/5krdo+jBlcXHE7NQ1BR29nZi6CKZNqeP8AK5fOOe4NY2KiZqY2xQIOulZcfZSo0rLj7Ig62Xhb9I9FdUsvC36R6KyCUREBERAREQEREBFCSglFytdIYwS5wG81O4ZrHafFppZtJ2upybieiDXpGktsxJxyHvsG1eY7SO0N41GVbrY2E4DbidlEtLIyHOxoXF4i7OGJxVXF2sbSGnoDj+VQS61LoAEgYDw2Y3DPrvXMgE1JeRkPADuw5lXmRF1x3htd8qZdqA3n7BBBDjmG7oJ606FWayMyZxk479aiHawNw+5Ts9ZJ4x6QgsNQHAD2Cs1g/U9rdgN9/IYdVzFk0fpHII21BoC08RAQaG27W/22V8z8fzZRUdaOeYlzj5RQcR90aGfqLnbGAtH+Riei6/O3RDGNaNv2H3QWsvh5/UYHlb9/tzWyzsw0Q0ADYuOiveZLwAMhBB4iVoQcNKy4+yKNKy4+ylB0svC36R6K6pZeFv0j0VkEqEUoCKFytrcNFBedk0Yzt1cUHVzgKkwNap2hPhFNbpHIYrleIF54kgTH6Qc4GJ3+ixfDvjgt3WjWgzZvLHSCO8MR12oPSLyMRTW2vT7SrMcCAQQQRIIqCNajtB+Zb1wsXhto9gwPfGxxq4cceaDSvI0gNdbkUq4AmJIaAJGvGi9deZZvu2tMO1fIyIcW+5Qc4ZW6wVoS6TOyDWFUuOEOj9t0DkD6q0RI1OcP9iiDnI8rgdd2T7pxf/if/qrG0AxKdq3zN5hBWR5n8iPZRLfMeJIXQPGscwplBylvm/3P3QOYTAcCR+8k+q7KCN+/AjcckFLjNTehVmkYCuwV6Bepo7y5jScS0HfTFdEHnWeiPdldGt2PL7wtljojW1Ak6zU8NXBdVKCFKhSg4aVlx9kUaVlx9lKDpZeFv0j0V1Sy8LfpHoroCo60igEnVq3nJLW9dN2L2U4b1xbo5iDB3uMTtAAnigWjqGSJigJus+5WI6KXg3qOgtBaLzY1xB6QvRbZEYFo+lse6pb2T47rzIy7onZMUQQx4aA0tfRobJAkgDFeabcseezABBIDXtee7kAZpQLp2jj+p2qpqNmxRFZkzrpPNB0GnxAult4SQILg6D3ROHhxjMLgNIwtATLXAvqCGgCo1igiuvgrWttA7xJAwaBJJ2NaO8ea5NbIDTevXrxa4eEUETqoKbIQe6vJ0mlo86nA9A7/AKr0tGdLGH9jfRefpzYe79wB6Bv3QRaiHPH73dTPuoV7Yy4nzNa7m0D2XNAJOXrCrfPlPNv3VlDgcjHJBUkZsPIFRDfJ/ofsrXT5hxb/ACkO1t/xP3QUhnl/0I9lMM8o/wACfZW737eqd79vVB6OgPmzGwltaGAadIWledoNsWuuuiHmkTQxh0XooCIiAiIgz6Vlx9lKaVlx9kQdLLwt+keiuqWXhb9I9FZBKIoQSiKEGXTNGnvtxGI8w+//AObsUr2F49qLt8DEF0DnA9EFbO1Ac5xIuwWCBe74qQenJS2cSSTGZprgbKqT4bMCrSL5BulwcQDdJGOOrJSg9DQv7beI5OIWf4m3wO2kdJHoqaPpwawgd4hxiMK1x3nKqDR5l9sanC9S6P8Ar6jegpafo/8Ahs/dUUl0xGDWtYMagZ139EQVJOQB4kH0UXz5TwLT7qrsf1jaO8PeEa4nBzTwr0PsgG7mHDg/2UXm+Yje4j1V5d5RwP3ATtNjhwn0lBAjJ55tPspuHzO/1+ygvZnd409UFmw4Bp3BqCQILSXGj2YkAeIaoXsrxxZgYNA3ABbfh9p4meWCNgM06FBsREQEREGfSsuPsiaVlx9kQdbLwt+keiuqWXhb9I9FdBCKUQEREELy9JEveNZ/6heqvJeQXmcC905d0GPYDiEEG0DwGxdc2ahszBAoNRwj+J52djeMXC47SHNzzJjLfsXSxYHWgxLASAXADvy2hH0k6s1r022uNaBJvG7MwQ2Jxp7IM/aNszDSHWmBdk3Y0Zn82Lm50mXGXfux4fwqWdpIaA+4b0uiGtjsyQ3uwc26zRWDrwqX1AkOc7MTUSglEAiip2moSNYrB2hBYs2kenIqrmk4hrt4g+6Ntdm+7WN4xHJU7QmcHDMYwNsV6IJiMnt3d4cq+ilrpwc07CBPQ+yq1+ouH+49yOiteveR/ryMoLXnahwP3CqYzZ0aVFBk9u6SOkhSHanjjE9IQRdb5T/gR7LZ8Mo54u3QWtjDImcN4Wbvft6hafh7iHmY7zaRlB/nog9FERAUKUQZ9Ky4+ylNKy4+yIOll4W/SPRXVLLwt+keiugKFKICIiCCYqvDY+QDmTTPj1PM4SV7doJaRrBHReDYyCTS6IreEie9hjmBKDvdocu4TTzNh0k0k0KERJrQHEk01LsLCgJkksvETcF0tqMJlZG2hIi6QYAJMRtMzXNBArShMYETMYDZ412sm3iQKuyeZALWiA01M0g8Z1hcrsjGJJrejAkigFKxnCPdnBgVEXhSQN8d3ogs55rPdgxOIB1O1flUdrcIPmaac/vRSLS+IEy1kCMSJiHOgRr41zXKxtNQLTJBa4XajER+l3TMSg6FusXhkRRw/Nii7OEOjXRw45KWgZd04ke5Ge8c0cR+oQcnA055ceqCpE0zyDxXg7H1Rw83+wvt/wAsRxV3A4OF4bq8Rnw5IJxabw1E+h+/RBUAjzDa03xyNeSkEnNrthkHjj6IGgzd7pzGHMfm9SG3iGlsnKBM7tX5VBWAMWRtAH/Wq36DohBvmRSACSccyJp/KtoehXe8/Ge6Cb13+VsQEREBERBn0rLj7Ip0rLj7Ig6WXhb9I9FdUsvC36R6K6AiIgIiICxaPYNMscBNm90UE3XG80zx6LasulNLSLVtYEPGtn3CDrbWIIGzq04t4rytP0n+pdbDWtaAO7IqAdY2dV69lah4lpkflF5XxbQy09qwGXEX6nCI54IOLNk4Q2ldphdTo7yALpoKX3CAcoE5KPhwBd4g0iHNGAeTIqMx91XTLdz31HhoG4tvhzgOlZ2oIsdGLXE37KjpE2gmZ/VjlRd9PswYeLl6gLWvm82pA3jI5enOzZAjmdZzKvZsNrVl2Whg7x8pxFNd4cEHFrg6JrPhdgf4P5sVr0eLDzZcdXpuXKx8IvRXuujAOFA7Zl0wXZp/SeB1j7oIuR4f8Thw1KImSKOzn3Ge9WDS0gAEg0AAJIOyMvTdho0fQ7xlwIABAxaT/G9BlJnY8UAxM6toNF6Wi6LdN5x70RAwHHPBd7OyDRDRA/MVZBKKFKAihEEooRBw0rLj7KU0nLj7Ig6WXhb9I9FdUsvC36R6KyCUUIglFCIJRQiDJa6GQb1kbpzbkfz8hZdKti6A5pD23qRiCP4AxiuK9VVtLIOEOAPtu1IPFNjU3TQwYc0+LM78K0ldrWpY84uaWuOt7Y9QCeC76RohbVsluYxI27fVcWVDm4yO0b9TRWN7fdBVRoryztIoS4hkVNTLiRlBKmc8vZVa03jQxAwDjWs/m1BysCDOBBFRShwdQbZ/CvQ0CwaQb3ecKd6CIyMe+9ZWmGBj2m8C8tIF3vEk90OOC6aNb3SHQYIhwzjXGz3KD0WWDGmQ1oOwALoqtcCAQZBwI1KyAiIgIiICKFKAihEHDSsuPspUaVlx9kQdbLwt+keiuqWXhb9I9FdAREQEREBERAREQF52lWVxwc3MyNV8YjiPdeis3xD+2YxLmBv1F4AKDBdGA8JEt+kzA4YL1NHdLGE5saei89zA4sYwEOiIyDML051A5r02tgADACAgh7A4QQCNRWK30ItqyXDV+obtfrvW9EHl6PpBYaVaTUbcyNuxekx4cAQZBXHSNEDqijteR3hY7O0dZOIja5uv9wP5tjIPURVs7QOAIMgqyAiIgIiICIiDPpWXH2UqNKy4+yIKfNXX2NndntGOdMxdDQMs8Qta860/v6N4f7drjevQWtwimIGK9FAREQEREBEWa00rEtLC1oJcDIIGvcg0oso+JWeZcN7XesQrH4hZRPaM/wAhPLFB1tLQNBc4wAJJWE2jnuBjvEE2dmf0tw7R+rMdBmuWl6Q8w65Nf6dm7AONO0tDkBWmNFr0EtdeeB3i66XGJcBhwrgg62GjXe8SXPIguPOAMAF2REBERAXO1sQ8Q7gcwdYK6Ig84h1i6cWngHb9TvX03WdoHCQaH8hWc0EQag4grjY6KGOJaTBFWmonIzig7oiICIiAiIgz6Vlx9lKjSsuPspQZXj/yNGxpYW07P7cfmxeivNtHf+Ro0kD+jagCsl0MNMqAdV6SAiIgKFKICyaX8PbakEk4RFHNzyOdStaIPCtPh5sXd1kiJaWC0brp3TQ4Ya966Ns7R7S0Nc4RQ3niDESDaGeQC9lEGSy0BsTaAOeauIkDcBOAEDgtLGBoAAgDJWRBCKUQQilEEIpRBCKUQQpREEIpRAUKUQZ9Ky4+yJpWXH2UoMumW1lZCytbUGWC60i9QvbWgxo3Nc2f8ksHEAF0kgDuuxJjUulsxlsxrbRkiGmLxFQMabyuDfhWjggiyqCCO+7EGUHqC0nC6akUdmDBU3js5/wvLf8ADNHLi42LbxdeJkjva1U/CNGJk2DSdpJms111QeveOzn/AAovHZz/AIXlM+FaO0yLKtf1OoCIIGpR/wDyNG/9htRGJwQeveOrPWrLDozWWTQyzbdaDIaDTGdS7fNbOqDQiz/NbOqfNbOqDQiz/NbOqfNbOqDQiz/NbOqfNbOqDQiz/NbOqfNbOqDQiz/NbOqfNbOqDQiz/NbOqfNbOqDQiz/NbOqfNbOqDQiz/NbOqfNbOqDQiz/NbOqfNbOqBpWXH2UrPpOlYU157lK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028" name="AutoShape 4" descr="data:image/jpg;base64,/9j/4AAQSkZJRgABAQAAAQABAAD/2wCEAAkGBhAODw8PDg8PEA8PDQ8PEBAPEA8PDxAOFBAVFBUQFBQXHCYfFxkjGRUUHzAgIycpLCwsFR4xNTAqNSYrLCkBCQoKBQUFDQUFDSkYEhgpKSkpKSkpKSkpKSkpKSkpKSkpKSkpKSkpKSkpKSkpKSkpKSkpKSkpKSkpKSkpKSkpKf/AABEIAO0A1QMBIgACEQEDEQH/xAAaAAEAAwEBAQAAAAAAAAAAAAAAAQIEAwUH/8QAPhAAAQMBBAcGBQMEAgEFAQAAAQACESEDEjFBBFFhcYGRoRMiMlKxwQUUctHwQmLhIzOSogbCJBZTc9LxFf/EABQBAQAAAAAAAAAAAAAAAAAAAAD/xAAUEQEAAAAAAAAAAAAAAAAAAAAA/9oADAMBAAIRAxEAPwD7ZZWTbre6PCMhqVuyb5RyCWXhb9I9FdBTsm+UcgnZN8o5BWUoKdk3yjkE7JvlHIK6hBXsm+UcgnZN8reQVlKCnZN8o5BOyb5RyCuiCnZN8reQTsm+Ucgrogp2TfKOQTsm+UcgrqEFeyb5RyCdk3yjkFdEFOyb5RyCdk3yjkFZSgp2TfKOQTsm+UcgrIgr2TfKOQTsm+Ucgrog8nTPjmjWFqbK2LbM3bIhzhR3aOtBFMI7OpNBeFVbSPjmi2ZcHuAuOLXHsrRzQQ0ud3g2CGgG8cG5wtGkfCbG0tG2rmf1W3YeHPa6G3obLSKd51MDnMBcrf8A4/o9oXF9nN9xe4X7QNJLS13dDoAcCQ4RDs5QY/8A1VoYe9rnXWsYH9q6zeLI962aReLYp2D9+UrvZf8AINDeWNbaMm0EsFx4vf1hYQJGItCGkYgmsK1r/wAa0V571iD3CyLz7pbNoatmCR2tpBIkXzEKHf8AGdFJvGzcXQ0Xja2xd3XMcHXr03ps7PvY9wVog7m0s7VlnaWd1zLRgex0YscAQa7CEVvlmWVnZ2Vm0NZZsDGNEw1jQABwAChBqsvC36R6K6pZeFv0j0V0BEUIJREQERQglFClAREQERQglEUIJRQpQERVc8ASTAGJOCCy59u29cnvRMVpv1LHbaYXd1kiaT+p27Vv9Fo0TRbgk+I46hsH5VBoUOcAJJAAxJoFwt9MDaDvO1ZDeclj79q7WRwYzhr6oNllpV98NHdAkk0OyBz5LQuVjYhggbyTmdZVRpjS4NbLpmo8Iga8+CBpWXH2RRpWXH2UoOll4W/SPRWVbLwt+keisglQiICIiAiIglQiIClQiAiIgIira2oaJcaep1BBNo8NBJMALPoloXl7zIFGtGqJJO+vTYs5LrYz4WtzODfu709bP0sNF2zoB+o+onHeeqDVb6SGbXZNGO86gsD3utHDM4howG3+T/C5B84E7TiTz9+q6C1I7re7OTZL3bzieEINLLlj4jeeRgMY1AZDeuNrpTn0EicGtkuPH7KrbMDxODf2jvP4gTHVdBpIbSzZGsuxPueJQWsdBzf3QP0g14nLhzV3aY1ou2YBjVRg458FktLQu8RJrQZTsAxXex0Nzqu7o1fqP29dyDkS+1MeLZgwb/5krdo+jBlcXHE7NQ1BR29nZi6CKZNqeP8AK5fOOe4NY2KiZqY2xQIOulZcfZSo0rLj7Ig62Xhb9I9FdUsvC36R6KyCUREBERAREQEREBFCSglFytdIYwS5wG81O4ZrHafFppZtJ2upybieiDXpGktsxJxyHvsG1eY7SO0N41GVbrY2E4DbidlEtLIyHOxoXF4i7OGJxVXF2sbSGnoDj+VQS61LoAEgYDw2Y3DPrvXMgE1JeRkPADuw5lXmRF1x3htd8qZdqA3n7BBBDjmG7oJ606FWayMyZxk479aiHawNw+5Ts9ZJ4x6QgsNQHAD2Cs1g/U9rdgN9/IYdVzFk0fpHII21BoC08RAQaG27W/22V8z8fzZRUdaOeYlzj5RQcR90aGfqLnbGAtH+Riei6/O3RDGNaNv2H3QWsvh5/UYHlb9/tzWyzsw0Q0ADYuOiveZLwAMhBB4iVoQcNKy4+yKNKy4+ylB0svC36R6K6pZeFv0j0VkEqEUoCKFytrcNFBedk0Yzt1cUHVzgKkwNap2hPhFNbpHIYrleIF54kgTH6Qc4GJ3+ixfDvjgt3WjWgzZvLHSCO8MR12oPSLyMRTW2vT7SrMcCAQQQRIIqCNajtB+Zb1wsXhto9gwPfGxxq4cceaDSvI0gNdbkUq4AmJIaAJGvGi9deZZvu2tMO1fIyIcW+5Qc4ZW6wVoS6TOyDWFUuOEOj9t0DkD6q0RI1OcP9iiDnI8rgdd2T7pxf/if/qrG0AxKdq3zN5hBWR5n8iPZRLfMeJIXQPGscwplBylvm/3P3QOYTAcCR+8k+q7KCN+/AjcckFLjNTehVmkYCuwV6Bepo7y5jScS0HfTFdEHnWeiPdldGt2PL7wtljojW1Ak6zU8NXBdVKCFKhSg4aVlx9kUaVlx9lKDpZeFv0j0V1Sy8LfpHoroCo60igEnVq3nJLW9dN2L2U4b1xbo5iDB3uMTtAAnigWjqGSJigJus+5WI6KXg3qOgtBaLzY1xB6QvRbZEYFo+lse6pb2T47rzIy7onZMUQQx4aA0tfRobJAkgDFeabcseezABBIDXtee7kAZpQLp2jj+p2qpqNmxRFZkzrpPNB0GnxAult4SQILg6D3ROHhxjMLgNIwtATLXAvqCGgCo1igiuvgrWttA7xJAwaBJJ2NaO8ea5NbIDTevXrxa4eEUETqoKbIQe6vJ0mlo86nA9A7/AKr0tGdLGH9jfRefpzYe79wB6Bv3QRaiHPH73dTPuoV7Yy4nzNa7m0D2XNAJOXrCrfPlPNv3VlDgcjHJBUkZsPIFRDfJ/ofsrXT5hxb/ACkO1t/xP3QUhnl/0I9lMM8o/wACfZW737eqd79vVB6OgPmzGwltaGAadIWledoNsWuuuiHmkTQxh0XooCIiAiIgz6Vlx9lKaVlx9kQdLLwt+keiuqWXhb9I9FZBKIoQSiKEGXTNGnvtxGI8w+//AObsUr2F49qLt8DEF0DnA9EFbO1Ac5xIuwWCBe74qQenJS2cSSTGZprgbKqT4bMCrSL5BulwcQDdJGOOrJSg9DQv7beI5OIWf4m3wO2kdJHoqaPpwawgd4hxiMK1x3nKqDR5l9sanC9S6P8Ar6jegpafo/8Ahs/dUUl0xGDWtYMagZ139EQVJOQB4kH0UXz5TwLT7qrsf1jaO8PeEa4nBzTwr0PsgG7mHDg/2UXm+Yje4j1V5d5RwP3ATtNjhwn0lBAjJ55tPspuHzO/1+ygvZnd409UFmw4Bp3BqCQILSXGj2YkAeIaoXsrxxZgYNA3ABbfh9p4meWCNgM06FBsREQEREGfSsuPsiaVlx9kQdbLwt+keiuqWXhb9I9FdBCKUQEREELy9JEveNZ/6heqvJeQXmcC905d0GPYDiEEG0DwGxdc2ahszBAoNRwj+J52djeMXC47SHNzzJjLfsXSxYHWgxLASAXADvy2hH0k6s1r022uNaBJvG7MwQ2Jxp7IM/aNszDSHWmBdk3Y0Zn82Lm50mXGXfux4fwqWdpIaA+4b0uiGtjsyQ3uwc26zRWDrwqX1AkOc7MTUSglEAiip2moSNYrB2hBYs2kenIqrmk4hrt4g+6Ntdm+7WN4xHJU7QmcHDMYwNsV6IJiMnt3d4cq+ilrpwc07CBPQ+yq1+ouH+49yOiteveR/ryMoLXnahwP3CqYzZ0aVFBk9u6SOkhSHanjjE9IQRdb5T/gR7LZ8Mo54u3QWtjDImcN4Wbvft6hafh7iHmY7zaRlB/nog9FERAUKUQZ9Ky4+ylNKy4+yIOll4W/SPRXVLLwt+keiugKFKICIiCCYqvDY+QDmTTPj1PM4SV7doJaRrBHReDYyCTS6IreEie9hjmBKDvdocu4TTzNh0k0k0KERJrQHEk01LsLCgJkksvETcF0tqMJlZG2hIi6QYAJMRtMzXNBArShMYETMYDZ412sm3iQKuyeZALWiA01M0g8Z1hcrsjGJJrejAkigFKxnCPdnBgVEXhSQN8d3ogs55rPdgxOIB1O1flUdrcIPmaac/vRSLS+IEy1kCMSJiHOgRr41zXKxtNQLTJBa4XajER+l3TMSg6FusXhkRRw/Nii7OEOjXRw45KWgZd04ke5Ge8c0cR+oQcnA055ceqCpE0zyDxXg7H1Rw83+wvt/wAsRxV3A4OF4bq8Rnw5IJxabw1E+h+/RBUAjzDa03xyNeSkEnNrthkHjj6IGgzd7pzGHMfm9SG3iGlsnKBM7tX5VBWAMWRtAH/Wq36DohBvmRSACSccyJp/KtoehXe8/Ge6Cb13+VsQEREBERBn0rLj7Ip0rLj7Ig6WXhb9I9FdUsvC36R6K6AiIgIiICxaPYNMscBNm90UE3XG80zx6LasulNLSLVtYEPGtn3CDrbWIIGzq04t4rytP0n+pdbDWtaAO7IqAdY2dV69lah4lpkflF5XxbQy09qwGXEX6nCI54IOLNk4Q2ldphdTo7yALpoKX3CAcoE5KPhwBd4g0iHNGAeTIqMx91XTLdz31HhoG4tvhzgOlZ2oIsdGLXE37KjpE2gmZ/VjlRd9PswYeLl6gLWvm82pA3jI5enOzZAjmdZzKvZsNrVl2Whg7x8pxFNd4cEHFrg6JrPhdgf4P5sVr0eLDzZcdXpuXKx8IvRXuujAOFA7Zl0wXZp/SeB1j7oIuR4f8Thw1KImSKOzn3Ge9WDS0gAEg0AAJIOyMvTdho0fQ7xlwIABAxaT/G9BlJnY8UAxM6toNF6Wi6LdN5x70RAwHHPBd7OyDRDRA/MVZBKKFKAihEEooRBw0rLj7KU0nLj7Ig6WXhb9I9FdUsvC36R6KyCUUIglFCIJRQiDJa6GQb1kbpzbkfz8hZdKti6A5pD23qRiCP4AxiuK9VVtLIOEOAPtu1IPFNjU3TQwYc0+LM78K0ldrWpY84uaWuOt7Y9QCeC76RohbVsluYxI27fVcWVDm4yO0b9TRWN7fdBVRoryztIoS4hkVNTLiRlBKmc8vZVa03jQxAwDjWs/m1BysCDOBBFRShwdQbZ/CvQ0CwaQb3ecKd6CIyMe+9ZWmGBj2m8C8tIF3vEk90OOC6aNb3SHQYIhwzjXGz3KD0WWDGmQ1oOwALoqtcCAQZBwI1KyAiIgIiICKFKAihEHDSsuPspUaVlx9kQdbLwt+keiuqWXhb9I9FdAREQEREBERAREQF52lWVxwc3MyNV8YjiPdeis3xD+2YxLmBv1F4AKDBdGA8JEt+kzA4YL1NHdLGE5saei89zA4sYwEOiIyDML051A5r02tgADACAgh7A4QQCNRWK30ItqyXDV+obtfrvW9EHl6PpBYaVaTUbcyNuxekx4cAQZBXHSNEDqijteR3hY7O0dZOIja5uv9wP5tjIPURVs7QOAIMgqyAiIgIiICIiDPpWXH2UqNKy4+yIKfNXX2NndntGOdMxdDQMs8Qta860/v6N4f7drjevQWtwimIGK9FAREQEREBEWa00rEtLC1oJcDIIGvcg0oso+JWeZcN7XesQrH4hZRPaM/wAhPLFB1tLQNBc4wAJJWE2jnuBjvEE2dmf0tw7R+rMdBmuWl6Q8w65Nf6dm7AONO0tDkBWmNFr0EtdeeB3i66XGJcBhwrgg62GjXe8SXPIguPOAMAF2REBERAXO1sQ8Q7gcwdYK6Ig84h1i6cWngHb9TvX03WdoHCQaH8hWc0EQag4grjY6KGOJaTBFWmonIzig7oiICIiAiIgz6Vlx9lKjSsuPspQZXj/yNGxpYW07P7cfmxeivNtHf+Ro0kD+jagCsl0MNMqAdV6SAiIgKFKICyaX8PbakEk4RFHNzyOdStaIPCtPh5sXd1kiJaWC0brp3TQ4Ya966Ns7R7S0Nc4RQ3niDESDaGeQC9lEGSy0BsTaAOeauIkDcBOAEDgtLGBoAAgDJWRBCKUQQilEEIpRBCKUQQpREEIpRAUKUQZ9Ky4+yJpWXH2UoMumW1lZCytbUGWC60i9QvbWgxo3Nc2f8ksHEAF0kgDuuxJjUulsxlsxrbRkiGmLxFQMabyuDfhWjggiyqCCO+7EGUHqC0nC6akUdmDBU3js5/wvLf8ADNHLi42LbxdeJkjva1U/CNGJk2DSdpJms111QeveOzn/AAovHZz/AIXlM+FaO0yLKtf1OoCIIGpR/wDyNG/9htRGJwQeveOrPWrLDozWWTQyzbdaDIaDTGdS7fNbOqDQiz/NbOqfNbOqDQiz/NbOqfNbOqDQiz/NbOqfNbOqDQiz/NbOqfNbOqDQiz/NbOqfNbOqDQiz/NbOqfNbOqDQiz/NbOqfNbOqDQiz/NbOqfNbOqDQiz/NbOqfNbOqBpWXH2UrPpOlYU157lK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1030" name="Picture 6" descr="http://www.ifauna.cz/images/mforum-foto/foto/201009/4ca0dc1edf8ef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1000108"/>
            <a:ext cx="3643306" cy="4929222"/>
          </a:xfrm>
          <a:prstGeom prst="rect">
            <a:avLst/>
          </a:prstGeom>
          <a:noFill/>
        </p:spPr>
      </p:pic>
      <p:pic>
        <p:nvPicPr>
          <p:cNvPr id="7" name="Picture 10" descr="Otáčející se kostr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29256" y="785794"/>
            <a:ext cx="2428892" cy="5268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>
                <a:solidFill>
                  <a:srgbClr val="C00000"/>
                </a:solidFill>
              </a:rPr>
              <a:t>Ako sa pohybuje človek a ako vtáci?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8"/>
            <a:endParaRPr lang="cs-CZ" dirty="0"/>
          </a:p>
        </p:txBody>
      </p:sp>
      <p:pic>
        <p:nvPicPr>
          <p:cNvPr id="22530" name="Picture 2" descr="http://t3.gstatic.com/images?q=tbn:ANd9GcQyI8FdvGKFEEvxp2BBaBoQzKE_btcNToGWPgp4JRjYWUxTimd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1571612"/>
            <a:ext cx="3714776" cy="3143272"/>
          </a:xfrm>
          <a:prstGeom prst="rect">
            <a:avLst/>
          </a:prstGeom>
          <a:noFill/>
        </p:spPr>
      </p:pic>
      <p:pic>
        <p:nvPicPr>
          <p:cNvPr id="22532" name="Picture 4" descr="http://thumbs.dreamstime.com/thumb_0/10861331464ci229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6248" y="1643050"/>
            <a:ext cx="4214842" cy="41434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rgbClr val="C00000"/>
                </a:solidFill>
              </a:rPr>
              <a:t>Triedenie živočíchov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k-SK" sz="2800" dirty="0" smtClean="0">
                <a:solidFill>
                  <a:schemeClr val="tx2">
                    <a:lumMod val="75000"/>
                  </a:schemeClr>
                </a:solidFill>
              </a:rPr>
              <a:t>Všetky živočíchy delíme na </a:t>
            </a:r>
            <a:r>
              <a:rPr lang="sk-SK" sz="2800" b="1" dirty="0" smtClean="0">
                <a:solidFill>
                  <a:schemeClr val="tx2">
                    <a:lumMod val="75000"/>
                  </a:schemeClr>
                </a:solidFill>
              </a:rPr>
              <a:t>stavovce</a:t>
            </a:r>
            <a:r>
              <a:rPr lang="sk-SK" sz="2800" dirty="0" smtClean="0">
                <a:solidFill>
                  <a:schemeClr val="tx2">
                    <a:lumMod val="75000"/>
                  </a:schemeClr>
                </a:solidFill>
              </a:rPr>
              <a:t> a </a:t>
            </a:r>
            <a:r>
              <a:rPr lang="sk-SK" sz="2800" b="1" dirty="0" smtClean="0">
                <a:solidFill>
                  <a:schemeClr val="tx2">
                    <a:lumMod val="75000"/>
                  </a:schemeClr>
                </a:solidFill>
              </a:rPr>
              <a:t>bezstavovce.</a:t>
            </a:r>
          </a:p>
          <a:p>
            <a:pPr>
              <a:buNone/>
            </a:pPr>
            <a:r>
              <a:rPr lang="sk-SK" sz="2800" b="1" dirty="0" smtClean="0">
                <a:solidFill>
                  <a:schemeClr val="tx2">
                    <a:lumMod val="75000"/>
                  </a:schemeClr>
                </a:solidFill>
              </a:rPr>
              <a:t>Stavovce </a:t>
            </a:r>
            <a:r>
              <a:rPr lang="sk-SK" sz="2800" dirty="0" smtClean="0">
                <a:solidFill>
                  <a:schemeClr val="tx2">
                    <a:lumMod val="75000"/>
                  </a:schemeClr>
                </a:solidFill>
              </a:rPr>
              <a:t>majú vo vnútri tela kostru s chrbticou.</a:t>
            </a:r>
          </a:p>
          <a:p>
            <a:pPr>
              <a:buNone/>
            </a:pPr>
            <a:r>
              <a:rPr lang="sk-SK" sz="2800" b="1" dirty="0" smtClean="0">
                <a:solidFill>
                  <a:schemeClr val="tx2">
                    <a:lumMod val="75000"/>
                  </a:schemeClr>
                </a:solidFill>
              </a:rPr>
              <a:t>Bezstavovce </a:t>
            </a:r>
            <a:r>
              <a:rPr lang="sk-SK" sz="2800" dirty="0" smtClean="0">
                <a:solidFill>
                  <a:schemeClr val="tx2">
                    <a:lumMod val="75000"/>
                  </a:schemeClr>
                </a:solidFill>
              </a:rPr>
              <a:t>nemajú vo vnútri tela kostru a kosti.</a:t>
            </a:r>
            <a:endParaRPr lang="cs-CZ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098" name="Picture 2" descr="http://t1.gstatic.com/images?q=tbn:ANd9GcRzMmf1CAYMTQhq7LJIMcHJyO8DwN290lW2GRo9J8j9jOW2qoOIrQ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3286124"/>
            <a:ext cx="2000232" cy="1601779"/>
          </a:xfrm>
          <a:prstGeom prst="rect">
            <a:avLst/>
          </a:prstGeom>
          <a:noFill/>
        </p:spPr>
      </p:pic>
      <p:pic>
        <p:nvPicPr>
          <p:cNvPr id="4100" name="Picture 4" descr="http://www.oskole.sk/userfiles/image/prirodoveda/ryby/image003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7225" y="5000636"/>
            <a:ext cx="3082634" cy="1365530"/>
          </a:xfrm>
          <a:prstGeom prst="rect">
            <a:avLst/>
          </a:prstGeom>
          <a:noFill/>
        </p:spPr>
      </p:pic>
      <p:pic>
        <p:nvPicPr>
          <p:cNvPr id="4102" name="Picture 6" descr="http://t3.gstatic.com/images?q=tbn:ANd9GcR6EVywbsUAtAxQ8AIngA1TQfFoDncK8bfrGNhhsm6FviP5R6Z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428860" y="3143248"/>
            <a:ext cx="2600325" cy="1752600"/>
          </a:xfrm>
          <a:prstGeom prst="rect">
            <a:avLst/>
          </a:prstGeom>
          <a:noFill/>
        </p:spPr>
      </p:pic>
      <p:pic>
        <p:nvPicPr>
          <p:cNvPr id="4104" name="Picture 8" descr="http://t1.gstatic.com/images?q=tbn:ANd9GcRfpCQcab12wXX24CgIxSUnJTgmFDTQ-s9ey9h91ZCyUZp0n2VluN-MZ4o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786710" y="2643182"/>
            <a:ext cx="1209675" cy="1457326"/>
          </a:xfrm>
          <a:prstGeom prst="rect">
            <a:avLst/>
          </a:prstGeom>
          <a:noFill/>
        </p:spPr>
      </p:pic>
      <p:pic>
        <p:nvPicPr>
          <p:cNvPr id="4106" name="Picture 10" descr="http://www.stredoslovenskemuzeum.sk/podujatia/2010/bezstavovce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143768" y="4143380"/>
            <a:ext cx="1428750" cy="1066801"/>
          </a:xfrm>
          <a:prstGeom prst="rect">
            <a:avLst/>
          </a:prstGeom>
          <a:noFill/>
        </p:spPr>
      </p:pic>
      <p:pic>
        <p:nvPicPr>
          <p:cNvPr id="4108" name="Picture 12" descr="http://3.bp.blogspot.com/_6aXOXDw7JDA/R03YR_aoN2I/AAAAAAAABLg/5jRu2PsGzHM/s400/photo_167_Meganeura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929322" y="5286388"/>
            <a:ext cx="2286000" cy="1409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sz="3200" b="1" dirty="0" smtClean="0">
                <a:solidFill>
                  <a:srgbClr val="C00000"/>
                </a:solidFill>
              </a:rPr>
              <a:t>VŠETKY KOSTI TELA VOLÁME KOSTRA,  </a:t>
            </a:r>
            <a:br>
              <a:rPr lang="sk-SK" sz="3200" b="1" dirty="0" smtClean="0">
                <a:solidFill>
                  <a:srgbClr val="C00000"/>
                </a:solidFill>
              </a:rPr>
            </a:br>
            <a:r>
              <a:rPr lang="sk-SK" sz="3200" b="1" dirty="0" smtClean="0">
                <a:solidFill>
                  <a:srgbClr val="C00000"/>
                </a:solidFill>
              </a:rPr>
              <a:t>tvorí ju </a:t>
            </a:r>
            <a:r>
              <a:rPr lang="sk-SK" sz="3200" b="1" dirty="0" smtClean="0">
                <a:solidFill>
                  <a:srgbClr val="C00000"/>
                </a:solidFill>
                <a:latin typeface="Arial Black" pitchFamily="34" charset="0"/>
              </a:rPr>
              <a:t>206 </a:t>
            </a:r>
            <a:r>
              <a:rPr lang="sk-SK" sz="3200" b="1" dirty="0" smtClean="0">
                <a:solidFill>
                  <a:srgbClr val="C00000"/>
                </a:solidFill>
              </a:rPr>
              <a:t>kostí, chrupavky a väzivá </a:t>
            </a:r>
            <a:br>
              <a:rPr lang="sk-SK" sz="3200" b="1" dirty="0" smtClean="0">
                <a:solidFill>
                  <a:srgbClr val="C00000"/>
                </a:solidFill>
              </a:rPr>
            </a:br>
            <a:endParaRPr lang="cs-CZ" sz="3200" b="1" dirty="0">
              <a:solidFill>
                <a:srgbClr val="C00000"/>
              </a:solidFill>
            </a:endParaRPr>
          </a:p>
        </p:txBody>
      </p:sp>
      <p:pic>
        <p:nvPicPr>
          <p:cNvPr id="4" name="Picture 23" descr="ko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92500" y="1268413"/>
            <a:ext cx="2486025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7" descr="plate5[1]"/>
          <p:cNvPicPr>
            <a:picLocks noGrp="1" noChangeAspect="1" noChangeArrowheads="1"/>
          </p:cNvPicPr>
          <p:nvPr>
            <p:ph idx="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214282" y="1714488"/>
            <a:ext cx="3141018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8" descr="plate6[1]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867400" y="1662113"/>
            <a:ext cx="2808288" cy="416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>
                <a:solidFill>
                  <a:srgbClr val="C00000"/>
                </a:solidFill>
              </a:rPr>
              <a:t>Význam kostí a svalov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/>
          <a:lstStyle/>
          <a:p>
            <a:pPr>
              <a:buFont typeface="Wingdings" pitchFamily="2" charset="2"/>
              <a:buChar char="Ø"/>
              <a:defRPr/>
            </a:pPr>
            <a:r>
              <a:rPr lang="sk-SK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tvoria </a:t>
            </a:r>
            <a:r>
              <a:rPr lang="sk-SK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oporu tela  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sk-SK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umožňujú </a:t>
            </a:r>
            <a:r>
              <a:rPr lang="sk-SK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vzpriamené držanie tela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sk-SK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chránia </a:t>
            </a:r>
            <a:r>
              <a:rPr lang="sk-SK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vnútorné </a:t>
            </a:r>
            <a:r>
              <a:rPr lang="sk-SK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orgány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sk-SK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</a:t>
            </a:r>
            <a:r>
              <a:rPr lang="sk-SK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osti a svaly tvoria v našom tele </a:t>
            </a:r>
            <a:r>
              <a:rPr lang="sk-SK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oporno</a:t>
            </a:r>
            <a:r>
              <a:rPr lang="sk-SK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k-SK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– pohybovú sústavu</a:t>
            </a:r>
            <a:endParaRPr lang="sk-SK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cs-CZ" dirty="0"/>
          </a:p>
        </p:txBody>
      </p:sp>
      <p:pic>
        <p:nvPicPr>
          <p:cNvPr id="4" name="Picture 7" descr="skeletonant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3571876"/>
            <a:ext cx="1643074" cy="2776449"/>
          </a:xfrm>
          <a:prstGeom prst="rect">
            <a:avLst/>
          </a:prstGeom>
          <a:noFill/>
          <a:ln w="38100">
            <a:solidFill>
              <a:srgbClr val="002060"/>
            </a:solidFill>
            <a:miter lim="800000"/>
            <a:headEnd/>
            <a:tailEnd/>
          </a:ln>
        </p:spPr>
      </p:pic>
      <p:pic>
        <p:nvPicPr>
          <p:cNvPr id="5" name="Picture 10" descr="http://www.skola.sk/typo3/skola.sk/shop/pics/phd_06-0167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68502" y="0"/>
            <a:ext cx="1775498" cy="3097235"/>
          </a:xfrm>
          <a:prstGeom prst="rect">
            <a:avLst/>
          </a:prstGeom>
          <a:noFill/>
          <a:ln w="19050">
            <a:solidFill>
              <a:srgbClr val="00206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>
                <a:solidFill>
                  <a:srgbClr val="C00000"/>
                </a:solidFill>
              </a:rPr>
              <a:t>Stavba kostry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sk-SK" dirty="0" smtClean="0">
                <a:solidFill>
                  <a:schemeClr val="tx2">
                    <a:lumMod val="75000"/>
                  </a:schemeClr>
                </a:solidFill>
              </a:rPr>
              <a:t>lebka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>
                <a:solidFill>
                  <a:schemeClr val="tx2">
                    <a:lumMod val="75000"/>
                  </a:schemeClr>
                </a:solidFill>
              </a:rPr>
              <a:t>chrbtica</a:t>
            </a:r>
          </a:p>
          <a:p>
            <a:pPr>
              <a:buFont typeface="Wingdings" pitchFamily="2" charset="2"/>
              <a:buChar char="Ø"/>
            </a:pPr>
            <a:r>
              <a:rPr lang="sk-SK" dirty="0">
                <a:solidFill>
                  <a:schemeClr val="tx2">
                    <a:lumMod val="75000"/>
                  </a:schemeClr>
                </a:solidFill>
              </a:rPr>
              <a:t>r</a:t>
            </a:r>
            <a:r>
              <a:rPr lang="sk-SK" dirty="0" smtClean="0">
                <a:solidFill>
                  <a:schemeClr val="tx2">
                    <a:lumMod val="75000"/>
                  </a:schemeClr>
                </a:solidFill>
              </a:rPr>
              <a:t>ebrá</a:t>
            </a:r>
          </a:p>
          <a:p>
            <a:pPr>
              <a:buFont typeface="Wingdings" pitchFamily="2" charset="2"/>
              <a:buChar char="Ø"/>
            </a:pPr>
            <a:r>
              <a:rPr lang="sk-SK" dirty="0">
                <a:solidFill>
                  <a:schemeClr val="tx2">
                    <a:lumMod val="75000"/>
                  </a:schemeClr>
                </a:solidFill>
              </a:rPr>
              <a:t>h</a:t>
            </a:r>
            <a:r>
              <a:rPr lang="sk-SK" dirty="0" smtClean="0">
                <a:solidFill>
                  <a:schemeClr val="tx2">
                    <a:lumMod val="75000"/>
                  </a:schemeClr>
                </a:solidFill>
              </a:rPr>
              <a:t>rudná kosť</a:t>
            </a:r>
          </a:p>
          <a:p>
            <a:pPr>
              <a:buFont typeface="Wingdings" pitchFamily="2" charset="2"/>
              <a:buChar char="Ø"/>
            </a:pPr>
            <a:r>
              <a:rPr lang="sk-SK" dirty="0">
                <a:solidFill>
                  <a:schemeClr val="tx2">
                    <a:lumMod val="75000"/>
                  </a:schemeClr>
                </a:solidFill>
              </a:rPr>
              <a:t>h</a:t>
            </a:r>
            <a:r>
              <a:rPr lang="sk-SK" dirty="0" smtClean="0">
                <a:solidFill>
                  <a:schemeClr val="tx2">
                    <a:lumMod val="75000"/>
                  </a:schemeClr>
                </a:solidFill>
              </a:rPr>
              <a:t>orné a dolné končatiny</a:t>
            </a:r>
          </a:p>
          <a:p>
            <a:pPr>
              <a:buFont typeface="Wingdings" pitchFamily="2" charset="2"/>
              <a:buChar char="Ø"/>
            </a:pPr>
            <a:endParaRPr lang="sk-SK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endParaRPr lang="sk-SK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endParaRPr lang="sk-SK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endParaRPr lang="cs-CZ" dirty="0"/>
          </a:p>
        </p:txBody>
      </p:sp>
      <p:pic>
        <p:nvPicPr>
          <p:cNvPr id="23554" name="Picture 2" descr="http://t2.gstatic.com/images?q=tbn:ANd9GcR-wNBtn0blWNotPAHz9xP_fvpHZ3LXWzakR9TUTYdpSJp9mPP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43636" y="1357298"/>
            <a:ext cx="1643074" cy="41434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00232" y="214290"/>
            <a:ext cx="4357718" cy="428628"/>
          </a:xfrm>
        </p:spPr>
        <p:txBody>
          <a:bodyPr>
            <a:noAutofit/>
          </a:bodyPr>
          <a:lstStyle/>
          <a:p>
            <a:r>
              <a:rPr lang="sk-SK" sz="4000" dirty="0" smtClean="0">
                <a:solidFill>
                  <a:srgbClr val="C00000"/>
                </a:solidFill>
              </a:rPr>
              <a:t>Prierez kosťou</a:t>
            </a:r>
            <a:endParaRPr lang="cs-CZ" sz="4000" dirty="0">
              <a:solidFill>
                <a:srgbClr val="C00000"/>
              </a:solidFill>
            </a:endParaRPr>
          </a:p>
        </p:txBody>
      </p:sp>
      <p:pic>
        <p:nvPicPr>
          <p:cNvPr id="4" name="Picture 4" descr="http://www.omimine.cz/upload/articles/content/kostra14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032000" y="2237581"/>
            <a:ext cx="5080000" cy="3251200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</p:pic>
      <p:cxnSp>
        <p:nvCxnSpPr>
          <p:cNvPr id="6" name="Rovná spojovacia šípka 5"/>
          <p:cNvCxnSpPr/>
          <p:nvPr/>
        </p:nvCxnSpPr>
        <p:spPr>
          <a:xfrm rot="16200000" flipH="1">
            <a:off x="3607587" y="2035959"/>
            <a:ext cx="1485904" cy="14144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ovná spojovacia šípka 8"/>
          <p:cNvCxnSpPr/>
          <p:nvPr/>
        </p:nvCxnSpPr>
        <p:spPr>
          <a:xfrm rot="16200000" flipV="1">
            <a:off x="5643570" y="4143380"/>
            <a:ext cx="1714512" cy="1428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BlokTextu 15"/>
          <p:cNvSpPr txBox="1"/>
          <p:nvPr/>
        </p:nvSpPr>
        <p:spPr>
          <a:xfrm>
            <a:off x="3428992" y="1571612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>
                <a:solidFill>
                  <a:schemeClr val="tx2">
                    <a:lumMod val="75000"/>
                  </a:schemeClr>
                </a:solidFill>
              </a:rPr>
              <a:t>cievy</a:t>
            </a:r>
            <a:endParaRPr lang="cs-CZ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7" name="BlokTextu 16"/>
          <p:cNvSpPr txBox="1"/>
          <p:nvPr/>
        </p:nvSpPr>
        <p:spPr>
          <a:xfrm>
            <a:off x="7286644" y="5643578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>
                <a:solidFill>
                  <a:schemeClr val="tx2">
                    <a:lumMod val="75000"/>
                  </a:schemeClr>
                </a:solidFill>
              </a:rPr>
              <a:t>kosť</a:t>
            </a:r>
            <a:endParaRPr lang="cs-CZ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>
                <a:solidFill>
                  <a:srgbClr val="C00000"/>
                </a:solidFill>
              </a:rPr>
              <a:t>Rozdelenie svalstva</a:t>
            </a:r>
            <a:br>
              <a:rPr lang="sk-SK" dirty="0" smtClean="0">
                <a:solidFill>
                  <a:srgbClr val="C00000"/>
                </a:solidFill>
              </a:rPr>
            </a:b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sk-SK" sz="2400" dirty="0" smtClean="0">
                <a:solidFill>
                  <a:schemeClr val="tx2">
                    <a:lumMod val="75000"/>
                  </a:schemeClr>
                </a:solidFill>
              </a:rPr>
              <a:t>Človek má vyše 6oo svalov, ktoré tvoria polovicu hmotnosti </a:t>
            </a:r>
          </a:p>
          <a:p>
            <a:pPr>
              <a:buNone/>
            </a:pPr>
            <a:r>
              <a:rPr lang="sk-SK" sz="2400" dirty="0" smtClean="0">
                <a:solidFill>
                  <a:schemeClr val="tx2">
                    <a:lumMod val="75000"/>
                  </a:schemeClr>
                </a:solidFill>
              </a:rPr>
              <a:t>tela a majú veľký význam pri pohybe tela.</a:t>
            </a:r>
          </a:p>
          <a:p>
            <a:pPr>
              <a:buNone/>
            </a:pPr>
            <a:endParaRPr lang="sk-SK" sz="2400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sk-SK" sz="2800" dirty="0" smtClean="0">
                <a:solidFill>
                  <a:schemeClr val="tx2">
                    <a:lumMod val="75000"/>
                  </a:schemeClr>
                </a:solidFill>
              </a:rPr>
              <a:t>Oporno-pohybovú sústavu tvoria okrem kostí aj svaly:</a:t>
            </a:r>
          </a:p>
          <a:p>
            <a:pPr marL="342900" lvl="1" indent="-342900">
              <a:buFont typeface="Wingdings" pitchFamily="2" charset="2"/>
              <a:buChar char="Ø"/>
            </a:pPr>
            <a:r>
              <a:rPr lang="sk-SK" dirty="0">
                <a:solidFill>
                  <a:schemeClr val="tx2">
                    <a:lumMod val="75000"/>
                  </a:schemeClr>
                </a:solidFill>
              </a:rPr>
              <a:t>h</a:t>
            </a:r>
            <a:r>
              <a:rPr lang="sk-SK" sz="2800" dirty="0" smtClean="0">
                <a:solidFill>
                  <a:schemeClr val="tx2">
                    <a:lumMod val="75000"/>
                  </a:schemeClr>
                </a:solidFill>
              </a:rPr>
              <a:t>ladké svalové tkanivo- </a:t>
            </a:r>
            <a:r>
              <a:rPr lang="sk-SK" dirty="0" smtClean="0">
                <a:solidFill>
                  <a:schemeClr val="tx2">
                    <a:lumMod val="75000"/>
                  </a:schemeClr>
                </a:solidFill>
              </a:rPr>
              <a:t>umožňuje pohyb orgánov a pracuje bez pričinenia našej vôle (tlkot srdca, posun potravy v črevách)</a:t>
            </a:r>
          </a:p>
          <a:p>
            <a:pPr marL="342900" lvl="1" indent="-342900">
              <a:buNone/>
            </a:pPr>
            <a:endParaRPr lang="sk-SK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342900" lvl="1" indent="-342900">
              <a:buFont typeface="Wingdings" pitchFamily="2" charset="2"/>
              <a:buChar char="Ø"/>
            </a:pPr>
            <a:r>
              <a:rPr lang="sk-SK" sz="2800" dirty="0" smtClean="0">
                <a:solidFill>
                  <a:schemeClr val="tx2">
                    <a:lumMod val="75000"/>
                  </a:schemeClr>
                </a:solidFill>
              </a:rPr>
              <a:t>priečne pruhované svalové tkanivo- </a:t>
            </a:r>
            <a:r>
              <a:rPr lang="sk-SK" dirty="0" smtClean="0">
                <a:solidFill>
                  <a:schemeClr val="tx2">
                    <a:lumMod val="75000"/>
                  </a:schemeClr>
                </a:solidFill>
              </a:rPr>
              <a:t>je v kostrových svaloch, ovládame ho vôľou (skákanie, žmurkanie, úsmev)</a:t>
            </a:r>
          </a:p>
          <a:p>
            <a:pPr>
              <a:buFont typeface="Wingdings" pitchFamily="2" charset="2"/>
              <a:buChar char="Ø"/>
            </a:pPr>
            <a:endParaRPr lang="sk-SK" sz="2800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endParaRPr lang="sk-SK" sz="2800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endParaRPr lang="sk-SK" sz="28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cs-CZ" sz="2800" dirty="0"/>
          </a:p>
        </p:txBody>
      </p:sp>
      <p:sp>
        <p:nvSpPr>
          <p:cNvPr id="4" name="Obdĺžnik 3"/>
          <p:cNvSpPr/>
          <p:nvPr/>
        </p:nvSpPr>
        <p:spPr>
          <a:xfrm>
            <a:off x="2286000" y="3286124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endParaRPr lang="sk-SK" dirty="0"/>
          </a:p>
        </p:txBody>
      </p:sp>
      <p:pic>
        <p:nvPicPr>
          <p:cNvPr id="21506" name="Picture 2" descr="http://t0.gstatic.com/images?q=tbn:ANd9GcTCJAjcgFRaj7mbg3zuiSE-fjV-RTysVT8N2YiSCahx_aBsBxbxa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08" y="5886449"/>
            <a:ext cx="1071570" cy="828699"/>
          </a:xfrm>
          <a:prstGeom prst="rect">
            <a:avLst/>
          </a:prstGeom>
          <a:noFill/>
        </p:spPr>
      </p:pic>
      <p:pic>
        <p:nvPicPr>
          <p:cNvPr id="8" name="Picture 2" descr="http://mdt.cz/images/O_0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14744" y="4143380"/>
            <a:ext cx="893789" cy="857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rgbClr val="C00000"/>
                </a:solidFill>
              </a:rPr>
              <a:t>Poznámky do zošita: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Wingdings" pitchFamily="2" charset="2"/>
              <a:buChar char="Ø"/>
            </a:pPr>
            <a:r>
              <a:rPr lang="sk-SK" sz="2800" dirty="0" smtClean="0">
                <a:solidFill>
                  <a:schemeClr val="tx2"/>
                </a:solidFill>
              </a:rPr>
              <a:t>Triedenie živočíchov: stavovce (majú kostru a chrbticu) a bezstavovce ( bez kostry)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sk-SK" sz="2800" dirty="0" smtClean="0">
                <a:solidFill>
                  <a:schemeClr val="tx2"/>
                </a:solidFill>
              </a:rPr>
              <a:t>Kosti a svaly tvoria </a:t>
            </a:r>
            <a:r>
              <a:rPr lang="sk-SK" sz="2800" dirty="0" err="1" smtClean="0">
                <a:solidFill>
                  <a:schemeClr val="tx2"/>
                </a:solidFill>
              </a:rPr>
              <a:t>oporno</a:t>
            </a:r>
            <a:r>
              <a:rPr lang="sk-SK" sz="2800" dirty="0" smtClean="0">
                <a:solidFill>
                  <a:schemeClr val="tx2"/>
                </a:solidFill>
              </a:rPr>
              <a:t> – pohybovú sústavu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sk-SK" sz="2800" dirty="0" smtClean="0">
                <a:solidFill>
                  <a:schemeClr val="tx2"/>
                </a:solidFill>
              </a:rPr>
              <a:t>Kostru tvoria kosti, chrupavky, väzivá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sk-SK" sz="2800" dirty="0" smtClean="0">
                <a:solidFill>
                  <a:schemeClr val="tx2"/>
                </a:solidFill>
              </a:rPr>
              <a:t>Význam kostry: opora tela, vzpriamené držanie, ochrana orgánov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sk-SK" sz="2800" dirty="0" smtClean="0">
                <a:solidFill>
                  <a:schemeClr val="tx2"/>
                </a:solidFill>
              </a:rPr>
              <a:t>Delenie svalstva : priečne pruhované (ovládané vôľou) a hladké ( pracuje bez pričinenia našej vôle) </a:t>
            </a:r>
          </a:p>
          <a:p>
            <a:pPr marL="514350" indent="-514350">
              <a:buFont typeface="Wingdings" pitchFamily="2" charset="2"/>
              <a:buChar char="Ø"/>
            </a:pPr>
            <a:endParaRPr lang="cs-CZ" sz="28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225</Words>
  <Application>Microsoft Office PowerPoint</Application>
  <PresentationFormat>Prezentácia na obrazovke (4:3)</PresentationFormat>
  <Paragraphs>40</Paragraphs>
  <Slides>9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9</vt:i4>
      </vt:variant>
    </vt:vector>
  </HeadingPairs>
  <TitlesOfParts>
    <vt:vector size="10" baseType="lpstr">
      <vt:lpstr>Motív Office</vt:lpstr>
      <vt:lpstr>Prečo človek nemôže lietať?</vt:lpstr>
      <vt:lpstr>Ako sa pohybuje človek a ako vtáci?</vt:lpstr>
      <vt:lpstr>Triedenie živočíchov</vt:lpstr>
      <vt:lpstr>VŠETKY KOSTI TELA VOLÁME KOSTRA,   tvorí ju 206 kostí, chrupavky a väzivá  </vt:lpstr>
      <vt:lpstr>Význam kostí a svalov</vt:lpstr>
      <vt:lpstr>Stavba kostry</vt:lpstr>
      <vt:lpstr>Prierez kosťou</vt:lpstr>
      <vt:lpstr>Rozdelenie svalstva </vt:lpstr>
      <vt:lpstr>Poznámky do zošita: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Prečo človek nemôže lietať?</dc:title>
  <dc:creator>Žanka</dc:creator>
  <cp:lastModifiedBy>ziak</cp:lastModifiedBy>
  <cp:revision>19</cp:revision>
  <dcterms:created xsi:type="dcterms:W3CDTF">2011-11-07T16:28:35Z</dcterms:created>
  <dcterms:modified xsi:type="dcterms:W3CDTF">2014-10-22T09:26:05Z</dcterms:modified>
</cp:coreProperties>
</file>